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85" r:id="rId2"/>
    <p:sldId id="354" r:id="rId3"/>
    <p:sldId id="407" r:id="rId4"/>
    <p:sldId id="266" r:id="rId5"/>
    <p:sldId id="355" r:id="rId6"/>
    <p:sldId id="357" r:id="rId7"/>
    <p:sldId id="358" r:id="rId8"/>
    <p:sldId id="359" r:id="rId9"/>
    <p:sldId id="361" r:id="rId10"/>
    <p:sldId id="362" r:id="rId11"/>
    <p:sldId id="408" r:id="rId12"/>
    <p:sldId id="409" r:id="rId13"/>
    <p:sldId id="420" r:id="rId14"/>
    <p:sldId id="410" r:id="rId15"/>
    <p:sldId id="365" r:id="rId16"/>
    <p:sldId id="367" r:id="rId17"/>
    <p:sldId id="411" r:id="rId18"/>
    <p:sldId id="413" r:id="rId19"/>
    <p:sldId id="412" r:id="rId20"/>
    <p:sldId id="374" r:id="rId21"/>
    <p:sldId id="378" r:id="rId22"/>
    <p:sldId id="416" r:id="rId23"/>
    <p:sldId id="417" r:id="rId24"/>
    <p:sldId id="418" r:id="rId25"/>
    <p:sldId id="419" r:id="rId26"/>
    <p:sldId id="421" r:id="rId27"/>
    <p:sldId id="297" r:id="rId28"/>
    <p:sldId id="329" r:id="rId29"/>
    <p:sldId id="331" r:id="rId30"/>
    <p:sldId id="384" r:id="rId31"/>
    <p:sldId id="30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9A7"/>
    <a:srgbClr val="AB7942"/>
    <a:srgbClr val="003347"/>
    <a:srgbClr val="00374C"/>
    <a:srgbClr val="00314C"/>
    <a:srgbClr val="004B76"/>
    <a:srgbClr val="003B5C"/>
    <a:srgbClr val="052060"/>
    <a:srgbClr val="0052A7"/>
    <a:srgbClr val="0054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6"/>
    <p:restoredTop sz="94676"/>
  </p:normalViewPr>
  <p:slideViewPr>
    <p:cSldViewPr snapToGrid="0" snapToObjects="1">
      <p:cViewPr varScale="1">
        <p:scale>
          <a:sx n="90" d="100"/>
          <a:sy n="90" d="100"/>
        </p:scale>
        <p:origin x="22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E8B71-D7EB-0F4B-886C-DDA3C49D6442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6B53C-C956-654A-AE78-B9934CE1D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2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nlp-sequence-models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818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Problems:</a:t>
            </a:r>
          </a:p>
          <a:p>
            <a:pPr lvl="1"/>
            <a:r>
              <a:rPr lang="en-US" b="1" dirty="0"/>
              <a:t>Variable length inputs: </a:t>
            </a:r>
            <a:r>
              <a:rPr lang="en-US" dirty="0"/>
              <a:t>One sentence can have 10 words, others 3 words</a:t>
            </a:r>
          </a:p>
          <a:p>
            <a:pPr lvl="1"/>
            <a:r>
              <a:rPr lang="en-US" b="1" dirty="0"/>
              <a:t>Sharing of learnings: </a:t>
            </a:r>
            <a:r>
              <a:rPr lang="en-US" dirty="0"/>
              <a:t>Harry appearing in first location gives a hint it is a named entity. However, if Harry appears again this already known info is not used</a:t>
            </a:r>
          </a:p>
          <a:p>
            <a:pPr lvl="1"/>
            <a:r>
              <a:rPr lang="en-US" b="1" dirty="0"/>
              <a:t>Too complex, too many parameters: </a:t>
            </a:r>
            <a:r>
              <a:rPr lang="en-US" dirty="0"/>
              <a:t>Remember each x&lt;t&gt; is a one hot vector of size vocabulary usually in the range of 30-40k, and it can too quickly explode with the parameter size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6B53C-C956-654A-AE78-B9934CE1DE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81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b="1" dirty="0"/>
              <a:t>Time Step</a:t>
            </a:r>
            <a:r>
              <a:rPr lang="en-US" sz="2800" dirty="0"/>
              <a:t> – One word / character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b="1" dirty="0"/>
              <a:t>RNN Cell </a:t>
            </a:r>
            <a:r>
              <a:rPr lang="en-US" sz="2800" dirty="0"/>
              <a:t>- One unit in time step with 1 hidden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6B53C-C956-654A-AE78-B9934CE1DE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75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00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3 Inputs: </a:t>
            </a:r>
            <a:r>
              <a:rPr lang="en-US" sz="1200" dirty="0">
                <a:solidFill>
                  <a:schemeClr val="bg1"/>
                </a:solidFill>
              </a:rPr>
              <a:t>Hidden State, Memory(Cell) State, x&lt;t&gt;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Forget Gate:</a:t>
            </a:r>
            <a:r>
              <a:rPr lang="en-US" sz="1200" dirty="0">
                <a:solidFill>
                  <a:schemeClr val="bg1"/>
                </a:solidFill>
              </a:rPr>
              <a:t> What to forget from previous hidden and current input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Input Gate: </a:t>
            </a:r>
            <a:r>
              <a:rPr lang="en-US" sz="1200" dirty="0">
                <a:solidFill>
                  <a:schemeClr val="bg1"/>
                </a:solidFill>
              </a:rPr>
              <a:t>Calculate current cell state from previous hidden and current input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Output Gate: </a:t>
            </a:r>
            <a:r>
              <a:rPr lang="en-US" sz="1200" dirty="0">
                <a:solidFill>
                  <a:schemeClr val="bg1"/>
                </a:solidFill>
              </a:rPr>
              <a:t>Calculate new hidden state from current input, previous hidden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2 Outputs</a:t>
            </a:r>
            <a:r>
              <a:rPr lang="en-US" sz="1200" dirty="0">
                <a:solidFill>
                  <a:schemeClr val="bg1"/>
                </a:solidFill>
              </a:rPr>
              <a:t>: New Memory(Cell) State, New hidden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780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3 Inputs: </a:t>
            </a:r>
            <a:r>
              <a:rPr lang="en-US" sz="1200" dirty="0">
                <a:solidFill>
                  <a:schemeClr val="bg1"/>
                </a:solidFill>
              </a:rPr>
              <a:t>Hidden State, Memory(Cell) State, x&lt;t&gt;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Forget Gate:</a:t>
            </a:r>
            <a:r>
              <a:rPr lang="en-US" sz="1200" dirty="0">
                <a:solidFill>
                  <a:schemeClr val="bg1"/>
                </a:solidFill>
              </a:rPr>
              <a:t> What to forget from previous hidden and current input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Input Gate: </a:t>
            </a:r>
            <a:r>
              <a:rPr lang="en-US" sz="1200" dirty="0">
                <a:solidFill>
                  <a:schemeClr val="bg1"/>
                </a:solidFill>
              </a:rPr>
              <a:t>Calculate current cell state from previous hidden and current input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Output Gate: </a:t>
            </a:r>
            <a:r>
              <a:rPr lang="en-US" sz="1200" dirty="0">
                <a:solidFill>
                  <a:schemeClr val="bg1"/>
                </a:solidFill>
              </a:rPr>
              <a:t>Calculate new hidden state from current input, previous hidden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2 Outputs</a:t>
            </a:r>
            <a:r>
              <a:rPr lang="en-US" sz="1200" dirty="0">
                <a:solidFill>
                  <a:schemeClr val="bg1"/>
                </a:solidFill>
              </a:rPr>
              <a:t>: New Memory(Cell) State, New hidden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691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3 Inputs: </a:t>
            </a:r>
            <a:r>
              <a:rPr lang="en-US" sz="1200" dirty="0">
                <a:solidFill>
                  <a:schemeClr val="bg1"/>
                </a:solidFill>
              </a:rPr>
              <a:t>Hidden State, Memory(Cell) State, x&lt;t&gt;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Forget Gate:</a:t>
            </a:r>
            <a:r>
              <a:rPr lang="en-US" sz="1200" dirty="0">
                <a:solidFill>
                  <a:schemeClr val="bg1"/>
                </a:solidFill>
              </a:rPr>
              <a:t> What to forget from previous hidden and current input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Input Gate: </a:t>
            </a:r>
            <a:r>
              <a:rPr lang="en-US" sz="1200" dirty="0">
                <a:solidFill>
                  <a:schemeClr val="bg1"/>
                </a:solidFill>
              </a:rPr>
              <a:t>Calculate current cell state from previous hidden and current input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Output Gate: </a:t>
            </a:r>
            <a:r>
              <a:rPr lang="en-US" sz="1200" dirty="0">
                <a:solidFill>
                  <a:schemeClr val="bg1"/>
                </a:solidFill>
              </a:rPr>
              <a:t>Calculate new hidden state from current input, previous hidden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2 Outputs</a:t>
            </a:r>
            <a:r>
              <a:rPr lang="en-US" sz="1200" dirty="0">
                <a:solidFill>
                  <a:schemeClr val="bg1"/>
                </a:solidFill>
              </a:rPr>
              <a:t>: New Memory(Cell) State, New hidden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21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3 Inputs: </a:t>
            </a:r>
            <a:r>
              <a:rPr lang="en-US" sz="1200" dirty="0">
                <a:solidFill>
                  <a:schemeClr val="bg1"/>
                </a:solidFill>
              </a:rPr>
              <a:t>Hidden State, Memory(Cell) State, x&lt;t&gt;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Forget Gate:</a:t>
            </a:r>
            <a:r>
              <a:rPr lang="en-US" sz="1200" dirty="0">
                <a:solidFill>
                  <a:schemeClr val="bg1"/>
                </a:solidFill>
              </a:rPr>
              <a:t> What to forget from previous hidden and current input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Input Gate: </a:t>
            </a:r>
            <a:r>
              <a:rPr lang="en-US" sz="1200" dirty="0">
                <a:solidFill>
                  <a:schemeClr val="bg1"/>
                </a:solidFill>
              </a:rPr>
              <a:t>Calculate current cell state from previous hidden and current input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Output Gate: </a:t>
            </a:r>
            <a:r>
              <a:rPr lang="en-US" sz="1200" dirty="0">
                <a:solidFill>
                  <a:schemeClr val="bg1"/>
                </a:solidFill>
              </a:rPr>
              <a:t>Calculate new hidden state from current input, previous hidden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2 Outputs</a:t>
            </a:r>
            <a:r>
              <a:rPr lang="en-US" sz="1200" dirty="0">
                <a:solidFill>
                  <a:schemeClr val="bg1"/>
                </a:solidFill>
              </a:rPr>
              <a:t>: New Memory(Cell) State, New hidden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596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3 Inputs: </a:t>
            </a:r>
            <a:r>
              <a:rPr lang="en-US" sz="1200" dirty="0">
                <a:solidFill>
                  <a:schemeClr val="bg1"/>
                </a:solidFill>
              </a:rPr>
              <a:t>Hidden State, Memory(Cell) State, x&lt;t&gt;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Forget Gate:</a:t>
            </a:r>
            <a:r>
              <a:rPr lang="en-US" sz="1200" dirty="0">
                <a:solidFill>
                  <a:schemeClr val="bg1"/>
                </a:solidFill>
              </a:rPr>
              <a:t> What to forget from previous hidden and current input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Input Gate: </a:t>
            </a:r>
            <a:r>
              <a:rPr lang="en-US" sz="1200" dirty="0">
                <a:solidFill>
                  <a:schemeClr val="bg1"/>
                </a:solidFill>
              </a:rPr>
              <a:t>Calculate current cell state from previous hidden and current input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Output Gate: </a:t>
            </a:r>
            <a:r>
              <a:rPr lang="en-US" sz="1200" dirty="0">
                <a:solidFill>
                  <a:schemeClr val="bg1"/>
                </a:solidFill>
              </a:rPr>
              <a:t>Calculate new hidden state from current input, previous hidden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2 Outputs</a:t>
            </a:r>
            <a:r>
              <a:rPr lang="en-US" sz="1200" dirty="0">
                <a:solidFill>
                  <a:schemeClr val="bg1"/>
                </a:solidFill>
              </a:rPr>
              <a:t>: New Memory(Cell) State, New hidden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46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92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sentiment analysis – a NLP application that classifies text or speech into some specified sentiment.</a:t>
            </a:r>
          </a:p>
          <a:p>
            <a:r>
              <a:rPr lang="en-US" dirty="0"/>
              <a:t>Natural language is processed – something on social media or reviews for products or customer feedback.</a:t>
            </a:r>
          </a:p>
          <a:p>
            <a:endParaRPr lang="en-US" dirty="0"/>
          </a:p>
          <a:p>
            <a:r>
              <a:rPr lang="en-US" dirty="0"/>
              <a:t>Connect this text to a positive or negative sentiment.</a:t>
            </a:r>
          </a:p>
          <a:p>
            <a:r>
              <a:rPr lang="en-US" dirty="0"/>
              <a:t>Areas where this is used – what are people saying about your brand on Twitter, Facebook.</a:t>
            </a:r>
          </a:p>
          <a:p>
            <a:r>
              <a:rPr lang="en-US" dirty="0"/>
              <a:t>In 2016 elections, there were a lot of projects on analyzing sentiments from tweets.</a:t>
            </a:r>
          </a:p>
          <a:p>
            <a:r>
              <a:rPr lang="en-US" dirty="0"/>
              <a:t>Feedback from customers on call centers.</a:t>
            </a:r>
          </a:p>
          <a:p>
            <a:endParaRPr lang="en-US" dirty="0"/>
          </a:p>
          <a:p>
            <a:r>
              <a:rPr lang="en-US" dirty="0"/>
              <a:t>And there can be many more use cases.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239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Why we need a Sequence Model?</a:t>
            </a:r>
          </a:p>
          <a:p>
            <a:r>
              <a:rPr lang="en-US" dirty="0"/>
              <a:t>Next an example Image than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6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using the data set on movie reviews from rotten tomatoes. This was used in one of the papers at Stanford.</a:t>
            </a:r>
          </a:p>
          <a:p>
            <a:r>
              <a:rPr lang="en-US" dirty="0"/>
              <a:t>So there were close to 12000 sentences labeled as positive or negative. Approximately half were positive and half were negative.</a:t>
            </a:r>
          </a:p>
          <a:p>
            <a:endParaRPr lang="en-US" dirty="0"/>
          </a:p>
          <a:p>
            <a:r>
              <a:rPr lang="en-US" dirty="0"/>
              <a:t>Out of these 9000 were picked for training, 2000 for testing.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6357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listening, I hope you learned about deep learning systems and serving, and had a good time.</a:t>
            </a:r>
          </a:p>
          <a:p>
            <a:r>
              <a:rPr lang="en-US" dirty="0" err="1"/>
              <a:t>MXNet</a:t>
            </a:r>
            <a:r>
              <a:rPr lang="en-US" dirty="0"/>
              <a:t> and Model Server are open source - feel free to try it out and file issues.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We’re also hiring aggressively, so if you have talented friends that want to be part of the DL revolution - feel free to refer and talk to us!</a:t>
            </a:r>
          </a:p>
          <a:p>
            <a:r>
              <a:rPr lang="en-US" dirty="0"/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79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6B53C-C956-654A-AE78-B9934CE1DE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53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223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Credits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  <a:hlinkClick r:id="rId3"/>
              </a:rPr>
              <a:t>https://www.coursera.org/learn/nlp-sequence-models/</a:t>
            </a:r>
            <a:endParaRPr lang="en-US" sz="12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pPr marL="457189" indent="-457189"/>
            <a:r>
              <a:rPr lang="en-US" dirty="0"/>
              <a:t>Apple at 456</a:t>
            </a:r>
            <a:r>
              <a:rPr lang="en-US" baseline="30000" dirty="0"/>
              <a:t>th</a:t>
            </a:r>
            <a:r>
              <a:rPr lang="en-US" dirty="0"/>
              <a:t> position in one hot vector</a:t>
            </a:r>
          </a:p>
          <a:p>
            <a:pPr marL="457189" indent="-457189"/>
            <a:r>
              <a:rPr lang="en-US" dirty="0"/>
              <a:t>Orange at 6257</a:t>
            </a:r>
            <a:r>
              <a:rPr lang="en-US" baseline="30000" dirty="0"/>
              <a:t>th</a:t>
            </a:r>
            <a:r>
              <a:rPr lang="en-US" dirty="0"/>
              <a:t> position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/>
              <a:t>Add animations.</a:t>
            </a:r>
          </a:p>
          <a:p>
            <a:endParaRPr lang="en-US" dirty="0"/>
          </a:p>
          <a:p>
            <a:r>
              <a:rPr lang="en-US" dirty="0"/>
              <a:t>May be different explanation or simple example.</a:t>
            </a:r>
          </a:p>
          <a:p>
            <a:endParaRPr lang="en-US" dirty="0"/>
          </a:p>
          <a:p>
            <a:r>
              <a:rPr lang="en-US" dirty="0"/>
              <a:t>Similarity</a:t>
            </a:r>
          </a:p>
          <a:p>
            <a:r>
              <a:rPr lang="en-US" dirty="0"/>
              <a:t>Synonym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055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64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064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6B53C-C956-654A-AE78-B9934CE1DE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24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853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5616-CFC7-1E41-88DA-81E7745D1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B9DA4-A090-D848-A8EF-99CFA7965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B6221-B2F6-0746-8896-590F0EC50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36868-6E3F-A346-B23A-6A575E3C497E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2C009-F8AD-AC43-AA26-66B473D3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CD96-234D-6A4A-A6CE-DF5844813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77F74-6F1A-2342-AD03-6584BA0D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06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4CDBD-01DB-D644-8E70-A0882D9B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4FA3D8-2586-6047-9298-D1AABA3B3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FA1B6-9155-ED41-A483-A32EA49D1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36868-6E3F-A346-B23A-6A575E3C497E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F2012-6120-0143-871E-B312E332C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AFF50-395A-394D-99B2-DAF3DD3FF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77F74-6F1A-2342-AD03-6584BA0D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30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7C8F56-7F25-C341-B68E-89162E1F28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34442-21EF-864C-810B-9E9BAA8086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0608A-CED5-6649-B958-AFB9CFD90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36868-6E3F-A346-B23A-6A575E3C497E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70B72-CB0C-9044-827A-30C18622D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5BADB-82C1-AC49-B7F5-8AE8C22B8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77F74-6F1A-2342-AD03-6584BA0D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38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" t="265" r="1" b="-1674"/>
          <a:stretch/>
        </p:blipFill>
        <p:spPr>
          <a:xfrm>
            <a:off x="0" y="1"/>
            <a:ext cx="12192000" cy="6990316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50532" y="5274697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0532" y="5782697"/>
            <a:ext cx="4910667" cy="493184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50532" y="2544305"/>
            <a:ext cx="9766651" cy="992716"/>
          </a:xfrm>
        </p:spPr>
        <p:txBody>
          <a:bodyPr>
            <a:noAutofit/>
          </a:bodyPr>
          <a:lstStyle>
            <a:lvl1pPr marL="0" indent="0" algn="l">
              <a:buNone/>
              <a:defRPr sz="5333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50532" y="3544768"/>
            <a:ext cx="8055443" cy="650465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49" y="582741"/>
            <a:ext cx="1305859" cy="7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2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525" y="2625603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5442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269" y="2067775"/>
            <a:ext cx="10363200" cy="1362075"/>
          </a:xfrm>
        </p:spPr>
        <p:txBody>
          <a:bodyPr anchor="ctr">
            <a:noAutofit/>
          </a:bodyPr>
          <a:lstStyle>
            <a:lvl1pPr algn="l">
              <a:defRPr sz="5333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650532" y="3429850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2894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8908C-0429-2F4B-B1B6-89BF72892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E5129-1855-524F-BA9D-BE85008D9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1F720-3DAA-C64C-AE2A-E0148087D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36868-6E3F-A346-B23A-6A575E3C497E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B829F-B8E4-EF45-9C37-B44C292AD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06BB9-5319-5C4C-BAEE-974FA59E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77F74-6F1A-2342-AD03-6584BA0D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10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788EB-40CB-7F4B-B6DD-222B0B66D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6388A-B0CF-9847-81AC-713EC3BCC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A975B-485D-1C49-B6A6-61BD03EA7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36868-6E3F-A346-B23A-6A575E3C497E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09DAF-8673-6746-93C8-7B0ECBC71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BBBDB-55FB-CD4F-AE24-685BB88F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77F74-6F1A-2342-AD03-6584BA0D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36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B95A9-4025-B649-8737-3C970A6B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03B5F-9621-7F41-989A-2AA8A8C57A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6E330-6D85-074B-B1E5-4812B8CD9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1D176-EEE1-0A4B-BC68-F1BC95299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36868-6E3F-A346-B23A-6A575E3C497E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8E2B7-5096-DB47-9CAC-1FF999552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C50A4-2C34-6C4B-A5AB-80C035ACF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77F74-6F1A-2342-AD03-6584BA0D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53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93A01-B9D9-7749-849A-71DB460D0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CE591-8FFE-1540-A773-26D0E340F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837B6-3F48-3C49-9185-44F5DAB94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AAD45-ADCB-C546-9E6A-D466E72DB5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DB3067-80C2-ED48-9E66-9731E2B64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04D9A6-3536-2646-B21D-6C76BE993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36868-6E3F-A346-B23A-6A575E3C497E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1D8C6-49D6-6146-9566-CCA233DC4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CB406F-87D9-DD49-8901-C5FB65AA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77F74-6F1A-2342-AD03-6584BA0D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59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366F6-F5CE-7745-BBF6-0BBECD85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385BCD-82B7-BE43-94F3-13D04810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36868-6E3F-A346-B23A-6A575E3C497E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3BEF3-4EE9-7F41-AD87-6F01C62C6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06D0E-2197-BE46-AACE-2D75D4379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77F74-6F1A-2342-AD03-6584BA0D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79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895C3E-00A8-0643-9AD3-C97559924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36868-6E3F-A346-B23A-6A575E3C497E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68FB07-2F88-744D-8E2C-3BD08FF34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5A129-D61B-F44F-9297-9494D609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77F74-6F1A-2342-AD03-6584BA0D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24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3039-B410-A443-8A91-C912AF6C1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0BD8E-64F3-F84E-8D0C-997122652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0D055-6E3D-7B48-A1F6-8EF788ED7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F63D8-5B01-B14B-96EF-6BC64D65B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36868-6E3F-A346-B23A-6A575E3C497E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6B32E-639E-5747-88BF-AE53AE46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D9DE7-21CB-314B-BB71-CF3FD6E4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77F74-6F1A-2342-AD03-6584BA0D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77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DEB74-EF0E-0847-A1A2-A0E60B9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D3CBC5-5D4C-BC44-9A97-0DF1D4D4B3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E6CE6-7592-6D4B-ABE3-F8CD95851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498B9-B9B0-F949-8A5F-5E81C15A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36868-6E3F-A346-B23A-6A575E3C497E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2AF2E3-ECA2-6643-A8A8-581F88754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007FE-EA7C-B246-AEC7-76AA3658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77F74-6F1A-2342-AD03-6584BA0D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84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7D547C-5F1D-B949-9FFD-BAD5B14A4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6F1C9-0027-2940-8715-5B985DD72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828C8-4565-EB43-BCC1-71E8A5F93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36868-6E3F-A346-B23A-6A575E3C497E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77B23-C1E3-4548-9757-CC4FD7BDFB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1715C-8885-9541-AF84-1F66126C2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77F74-6F1A-2342-AD03-6584BA0D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79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yagpo8o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stanford.edu/projects/glove/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zytlcy5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ydf72mq6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inyurl.com/q6dcybc/" TargetMode="External"/><Relationship Id="rId4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q6dcybc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q6dcybc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q6dcybc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q6dcybc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q6dcybc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y7wsgp4b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i.stanford.edu/~amaas/data/sentiment/aclImdb_v1.tar.gz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luon-nlp.mxnet.io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yurl.com/y725b7bg" TargetMode="External"/><Relationship Id="rId5" Type="http://schemas.openxmlformats.org/officeDocument/2006/relationships/hyperlink" Target="https://tinyurl.com/yc8twa8o" TargetMode="Externa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ya4bu5wv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ydf72mq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ydf72mq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0531" y="2317481"/>
            <a:ext cx="11213727" cy="1650928"/>
          </a:xfrm>
        </p:spPr>
        <p:txBody>
          <a:bodyPr/>
          <a:lstStyle/>
          <a:p>
            <a:r>
              <a:rPr lang="en-US" dirty="0"/>
              <a:t>Sequence Models with Apache </a:t>
            </a:r>
            <a:r>
              <a:rPr lang="en-US" dirty="0" err="1"/>
              <a:t>MXNet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50531" y="4278641"/>
            <a:ext cx="8055443" cy="65046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Sandeep Krishnamurthy</a:t>
            </a:r>
          </a:p>
          <a:p>
            <a:r>
              <a:rPr lang="en-US" dirty="0"/>
              <a:t>Amazon AI</a:t>
            </a:r>
          </a:p>
        </p:txBody>
      </p:sp>
    </p:spTree>
    <p:extLst>
      <p:ext uri="{BB962C8B-B14F-4D97-AF65-F5344CB8AC3E}">
        <p14:creationId xmlns:p14="http://schemas.microsoft.com/office/powerpoint/2010/main" val="100404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F0BBA-A3EE-1147-AB58-A1BF97D33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– Embeddings </a:t>
            </a:r>
            <a:r>
              <a:rPr lang="en-US" sz="2200" dirty="0"/>
              <a:t>(</a:t>
            </a:r>
            <a:r>
              <a:rPr lang="en-US" sz="2200" dirty="0" err="1"/>
              <a:t>contd</a:t>
            </a:r>
            <a:r>
              <a:rPr lang="en-US" sz="2200" dirty="0"/>
              <a:t>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6A75B-E2A3-ED40-BC47-0B374A254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52" y="1182377"/>
            <a:ext cx="10940405" cy="4738568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457189" indent="-457189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5BC14-4119-1C4C-969D-793D5FB38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626" y="1690688"/>
            <a:ext cx="7972748" cy="47363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53E31E-AEF5-6742-AE5D-D9B7767C8591}"/>
              </a:ext>
            </a:extLst>
          </p:cNvPr>
          <p:cNvSpPr txBox="1"/>
          <p:nvPr/>
        </p:nvSpPr>
        <p:spPr>
          <a:xfrm>
            <a:off x="7902129" y="6488668"/>
            <a:ext cx="436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 - </a:t>
            </a:r>
            <a:r>
              <a:rPr lang="en-US" dirty="0">
                <a:hlinkClick r:id="rId4"/>
              </a:rPr>
              <a:t>https://tinyurl.com/yagpo8og</a:t>
            </a:r>
            <a:r>
              <a:rPr lang="en-US" dirty="0"/>
              <a:t>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48619E-CB64-FB4B-86E6-C0F29022AF15}"/>
              </a:ext>
            </a:extLst>
          </p:cNvPr>
          <p:cNvSpPr/>
          <p:nvPr/>
        </p:nvSpPr>
        <p:spPr>
          <a:xfrm>
            <a:off x="3500438" y="3243263"/>
            <a:ext cx="2157412" cy="1357312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DA6648-2CB9-8845-89B7-C056FA8E5B7A}"/>
              </a:ext>
            </a:extLst>
          </p:cNvPr>
          <p:cNvSpPr/>
          <p:nvPr/>
        </p:nvSpPr>
        <p:spPr>
          <a:xfrm>
            <a:off x="7120099" y="3243263"/>
            <a:ext cx="2157412" cy="1357312"/>
          </a:xfrm>
          <a:prstGeom prst="ellipse">
            <a:avLst/>
          </a:prstGeom>
          <a:noFill/>
          <a:ln w="38100">
            <a:solidFill>
              <a:srgbClr val="AB794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052978-635A-1948-888A-313D76D3F846}"/>
              </a:ext>
            </a:extLst>
          </p:cNvPr>
          <p:cNvSpPr/>
          <p:nvPr/>
        </p:nvSpPr>
        <p:spPr>
          <a:xfrm>
            <a:off x="4554798" y="2159533"/>
            <a:ext cx="2157412" cy="1155197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21087CA-287C-4E4C-8903-E0E74F2EF3DF}"/>
              </a:ext>
            </a:extLst>
          </p:cNvPr>
          <p:cNvSpPr/>
          <p:nvPr/>
        </p:nvSpPr>
        <p:spPr>
          <a:xfrm rot="8882245">
            <a:off x="5667138" y="2977224"/>
            <a:ext cx="2157412" cy="852054"/>
          </a:xfrm>
          <a:prstGeom prst="ellipse">
            <a:avLst/>
          </a:prstGeom>
          <a:noFill/>
          <a:ln w="38100">
            <a:solidFill>
              <a:srgbClr val="0069A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7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A5AF3-24EB-4240-8245-A8AFB9098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–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28CA8-BEAF-0548-B174-87FE934F5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Pre-Trained Embeddings: Billions of words, different techniques</a:t>
            </a:r>
          </a:p>
          <a:p>
            <a:r>
              <a:rPr lang="en-US" b="1" dirty="0"/>
              <a:t>Example: </a:t>
            </a:r>
            <a:r>
              <a:rPr lang="en-US" dirty="0" err="1"/>
              <a:t>GloVe</a:t>
            </a:r>
            <a:r>
              <a:rPr lang="en-US" dirty="0"/>
              <a:t>, Word2Vec, </a:t>
            </a:r>
            <a:r>
              <a:rPr lang="en-US" dirty="0" err="1"/>
              <a:t>FastText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GloVe</a:t>
            </a:r>
            <a:r>
              <a:rPr lang="en-US" b="1" dirty="0"/>
              <a:t>: </a:t>
            </a:r>
            <a:r>
              <a:rPr lang="en-US" dirty="0"/>
              <a:t>Ratios of word-word co-occurrence probabilities have some information and meaning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88F6E-8129-794B-8B0F-18F678ACC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4680732"/>
            <a:ext cx="8953500" cy="196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3719AC-C640-9748-9498-E2A4B1CED9D4}"/>
              </a:ext>
            </a:extLst>
          </p:cNvPr>
          <p:cNvSpPr txBox="1"/>
          <p:nvPr/>
        </p:nvSpPr>
        <p:spPr>
          <a:xfrm>
            <a:off x="6900863" y="6579937"/>
            <a:ext cx="5479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 - </a:t>
            </a:r>
            <a:r>
              <a:rPr lang="en-US" dirty="0">
                <a:hlinkClick r:id="rId3"/>
              </a:rPr>
              <a:t>https://nlp.stanford.edu/projects/glove/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229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C2EB8-4D9B-A84D-920C-0EAFD401D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AF04E9-228F-B84D-AD2A-FAC4624C1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5500" y="3736181"/>
            <a:ext cx="8001000" cy="2273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EF8CBA-5320-D044-B44E-273D8FBEC8DA}"/>
              </a:ext>
            </a:extLst>
          </p:cNvPr>
          <p:cNvSpPr txBox="1"/>
          <p:nvPr/>
        </p:nvSpPr>
        <p:spPr>
          <a:xfrm>
            <a:off x="838200" y="1690688"/>
            <a:ext cx="10515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Estimate the probability of the sequence of words(statement)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6D057-2DD1-3B40-BBF1-A3EF8AED6CCD}"/>
              </a:ext>
            </a:extLst>
          </p:cNvPr>
          <p:cNvSpPr txBox="1"/>
          <p:nvPr/>
        </p:nvSpPr>
        <p:spPr>
          <a:xfrm>
            <a:off x="8140891" y="6454536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 - </a:t>
            </a:r>
            <a:r>
              <a:rPr lang="en-US" dirty="0">
                <a:hlinkClick r:id="rId4"/>
              </a:rPr>
              <a:t>https://tinyurl.com/zytlcy5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350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338D3-54F5-F243-B75B-C131ADA1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37659-2EB3-9545-88DE-FDC663974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Representing words: One Hot Vector, Embeddings</a:t>
            </a:r>
          </a:p>
          <a:p>
            <a:r>
              <a:rPr lang="en-US" dirty="0"/>
              <a:t>Sentences and beyond: Language Modelling</a:t>
            </a:r>
          </a:p>
        </p:txBody>
      </p:sp>
    </p:spTree>
    <p:extLst>
      <p:ext uri="{BB962C8B-B14F-4D97-AF65-F5344CB8AC3E}">
        <p14:creationId xmlns:p14="http://schemas.microsoft.com/office/powerpoint/2010/main" val="211235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0ED2A-19CE-0E42-87B4-D9AD46867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</a:t>
            </a:r>
          </a:p>
        </p:txBody>
      </p:sp>
    </p:spTree>
    <p:extLst>
      <p:ext uri="{BB962C8B-B14F-4D97-AF65-F5344CB8AC3E}">
        <p14:creationId xmlns:p14="http://schemas.microsoft.com/office/powerpoint/2010/main" val="3488428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C8E00-331A-6C43-9A6B-D80F0A61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a sentence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E5410B-25A0-6942-9A79-54D0E6776227}"/>
              </a:ext>
            </a:extLst>
          </p:cNvPr>
          <p:cNvSpPr txBox="1"/>
          <p:nvPr/>
        </p:nvSpPr>
        <p:spPr>
          <a:xfrm>
            <a:off x="525057" y="1410277"/>
            <a:ext cx="630301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7" dirty="0">
                <a:latin typeface="Century Schoolbook" charset="0"/>
                <a:ea typeface="Century Schoolbook" charset="0"/>
                <a:cs typeface="Century Schoolbook" charset="0"/>
              </a:rPr>
              <a:t>x: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06E915-7EEE-5E42-9432-CB69AFFB6590}"/>
              </a:ext>
            </a:extLst>
          </p:cNvPr>
          <p:cNvSpPr txBox="1"/>
          <p:nvPr/>
        </p:nvSpPr>
        <p:spPr>
          <a:xfrm>
            <a:off x="1217981" y="1579064"/>
            <a:ext cx="10502595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33" dirty="0">
                <a:latin typeface="Century Schoolbook" charset="0"/>
                <a:ea typeface="Century Schoolbook" charset="0"/>
                <a:cs typeface="Century Schoolbook" charset="0"/>
              </a:rPr>
              <a:t>Harry Potter and Hermione Granger invented a new spell.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EC088D-8174-4E47-913A-89E57FE1DEC3}"/>
                  </a:ext>
                </a:extLst>
              </p:cNvPr>
              <p:cNvSpPr txBox="1"/>
              <p:nvPr/>
            </p:nvSpPr>
            <p:spPr>
              <a:xfrm>
                <a:off x="1217981" y="2232185"/>
                <a:ext cx="1091581" cy="554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933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𝒙</m:t>
                          </m:r>
                        </m:e>
                        <m:sup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𝟏</m:t>
                          </m:r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933" b="1" dirty="0">
                  <a:solidFill>
                    <a:srgbClr val="FFC000"/>
                  </a:solidFill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EC088D-8174-4E47-913A-89E57FE1D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981" y="2232185"/>
                <a:ext cx="1091581" cy="5540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15DC00-1E94-E243-BACA-04A02D6EE349}"/>
                  </a:ext>
                </a:extLst>
              </p:cNvPr>
              <p:cNvSpPr txBox="1"/>
              <p:nvPr/>
            </p:nvSpPr>
            <p:spPr>
              <a:xfrm>
                <a:off x="2370263" y="2213929"/>
                <a:ext cx="1091581" cy="554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933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𝒙</m:t>
                          </m:r>
                        </m:e>
                        <m:sup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𝟐</m:t>
                          </m:r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933" b="1" dirty="0">
                  <a:solidFill>
                    <a:srgbClr val="FFC000"/>
                  </a:solidFill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15DC00-1E94-E243-BACA-04A02D6EE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263" y="2213929"/>
                <a:ext cx="1091581" cy="5540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BC6892-0F4E-004A-926B-DC180202E001}"/>
                  </a:ext>
                </a:extLst>
              </p:cNvPr>
              <p:cNvSpPr txBox="1"/>
              <p:nvPr/>
            </p:nvSpPr>
            <p:spPr>
              <a:xfrm>
                <a:off x="3487448" y="2232183"/>
                <a:ext cx="1091581" cy="554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933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𝒙</m:t>
                          </m:r>
                        </m:e>
                        <m:sup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𝟑</m:t>
                          </m:r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933" b="1" dirty="0">
                  <a:solidFill>
                    <a:srgbClr val="FFC000"/>
                  </a:solidFill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BC6892-0F4E-004A-926B-DC180202E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448" y="2232183"/>
                <a:ext cx="1091581" cy="5540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DDBBF60F-D445-D04F-A890-3EABC98AC251}"/>
              </a:ext>
            </a:extLst>
          </p:cNvPr>
          <p:cNvSpPr txBox="1"/>
          <p:nvPr/>
        </p:nvSpPr>
        <p:spPr>
          <a:xfrm>
            <a:off x="6669429" y="2147206"/>
            <a:ext cx="561372" cy="543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33" b="1" dirty="0">
                <a:solidFill>
                  <a:srgbClr val="FFC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7062AC-4B05-E04C-85DD-DED1B41D48FF}"/>
                  </a:ext>
                </a:extLst>
              </p:cNvPr>
              <p:cNvSpPr txBox="1"/>
              <p:nvPr/>
            </p:nvSpPr>
            <p:spPr>
              <a:xfrm>
                <a:off x="10305516" y="2213927"/>
                <a:ext cx="1091581" cy="554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933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𝒙</m:t>
                          </m:r>
                        </m:e>
                        <m:sup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𝟗</m:t>
                          </m:r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933" b="1" dirty="0">
                  <a:solidFill>
                    <a:srgbClr val="FFC000"/>
                  </a:solidFill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7062AC-4B05-E04C-85DD-DED1B41D4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5516" y="2213927"/>
                <a:ext cx="1091581" cy="5540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3A4ADAF-85A4-EE4D-9527-7C772A50A13B}"/>
                  </a:ext>
                </a:extLst>
              </p:cNvPr>
              <p:cNvSpPr txBox="1"/>
              <p:nvPr/>
            </p:nvSpPr>
            <p:spPr>
              <a:xfrm>
                <a:off x="449053" y="4115775"/>
                <a:ext cx="11366445" cy="554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933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933" b="1" i="1">
                            <a:solidFill>
                              <a:srgbClr val="FFC000"/>
                            </a:solidFill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𝒙</m:t>
                        </m:r>
                      </m:e>
                      <m:sup>
                        <m:r>
                          <a:rPr lang="en-US" sz="2933" b="1" i="1">
                            <a:solidFill>
                              <a:srgbClr val="FFC000"/>
                            </a:solidFill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&lt;</m:t>
                        </m:r>
                        <m:r>
                          <a:rPr lang="en-US" sz="2933" b="1" i="1">
                            <a:solidFill>
                              <a:srgbClr val="FFC000"/>
                            </a:solidFill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𝟏</m:t>
                        </m:r>
                        <m:r>
                          <a:rPr lang="en-US" sz="2933" b="1" i="1">
                            <a:solidFill>
                              <a:srgbClr val="FFC000"/>
                            </a:solidFill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sz="2933" b="1" dirty="0">
                    <a:solidFill>
                      <a:srgbClr val="FFC000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933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933" b="1" i="1">
                            <a:solidFill>
                              <a:srgbClr val="FFC000"/>
                            </a:solidFill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𝒙</m:t>
                        </m:r>
                      </m:e>
                      <m:sup>
                        <m:r>
                          <a:rPr lang="en-US" sz="2933" b="1" i="1">
                            <a:solidFill>
                              <a:srgbClr val="FFC000"/>
                            </a:solidFill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&lt;</m:t>
                        </m:r>
                        <m:r>
                          <a:rPr lang="en-US" sz="2933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𝟗</m:t>
                        </m:r>
                        <m:r>
                          <a:rPr lang="en-US" sz="2933" b="1" i="1">
                            <a:solidFill>
                              <a:srgbClr val="FFC000"/>
                            </a:solidFill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sz="2933" dirty="0">
                    <a:solidFill>
                      <a:schemeClr val="bg2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=&gt; Embedding vectors for each word in the sentence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3A4ADAF-85A4-EE4D-9527-7C772A50A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53" y="4115775"/>
                <a:ext cx="11366445" cy="554062"/>
              </a:xfrm>
              <a:prstGeom prst="rect">
                <a:avLst/>
              </a:prstGeom>
              <a:blipFill>
                <a:blip r:embed="rId6"/>
                <a:stretch>
                  <a:fillRect t="-13636" r="-22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905C8-8793-E045-9912-7542F49A3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 - Problem Formulation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7CAD96-7A6F-AC4E-8756-DDD6A665D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09" y="1414886"/>
            <a:ext cx="10940405" cy="4738568"/>
          </a:xfrm>
        </p:spPr>
        <p:txBody>
          <a:bodyPr/>
          <a:lstStyle/>
          <a:p>
            <a:r>
              <a:rPr lang="en-US" dirty="0"/>
              <a:t>Given a Sequence X:</a:t>
            </a:r>
          </a:p>
          <a:p>
            <a:endParaRPr lang="en-US" dirty="0"/>
          </a:p>
          <a:p>
            <a:r>
              <a:rPr lang="en-US" dirty="0"/>
              <a:t>X: </a:t>
            </a:r>
          </a:p>
          <a:p>
            <a:endParaRPr lang="en-US" dirty="0"/>
          </a:p>
          <a:p>
            <a:r>
              <a:rPr lang="en-US" dirty="0"/>
              <a:t>Predict Y</a:t>
            </a:r>
          </a:p>
          <a:p>
            <a:endParaRPr lang="en-US" dirty="0"/>
          </a:p>
          <a:p>
            <a:r>
              <a:rPr lang="en-US" dirty="0"/>
              <a:t>Y -&gt; Discrete (Ex: Sentiment Classification)</a:t>
            </a:r>
          </a:p>
          <a:p>
            <a:r>
              <a:rPr lang="en-US" dirty="0"/>
              <a:t>Y -&gt; Sequence (Ex: Language Translation) 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A183B2-101D-B746-AACA-D7DA85A0FC52}"/>
                  </a:ext>
                </a:extLst>
              </p:cNvPr>
              <p:cNvSpPr txBox="1"/>
              <p:nvPr/>
            </p:nvSpPr>
            <p:spPr>
              <a:xfrm>
                <a:off x="1429372" y="2349193"/>
                <a:ext cx="1091581" cy="554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933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𝒙</m:t>
                          </m:r>
                        </m:e>
                        <m:sup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𝟏</m:t>
                          </m:r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933" b="1" dirty="0">
                  <a:solidFill>
                    <a:srgbClr val="FFC000"/>
                  </a:solidFill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A183B2-101D-B746-AACA-D7DA85A0F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372" y="2349193"/>
                <a:ext cx="1091581" cy="5540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BE7F4D-F8A8-4945-9B0C-45C13489AEF6}"/>
                  </a:ext>
                </a:extLst>
              </p:cNvPr>
              <p:cNvSpPr txBox="1"/>
              <p:nvPr/>
            </p:nvSpPr>
            <p:spPr>
              <a:xfrm>
                <a:off x="2498090" y="2345017"/>
                <a:ext cx="1091581" cy="554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933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𝒙</m:t>
                          </m:r>
                        </m:e>
                        <m:sup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𝟐</m:t>
                          </m:r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933" b="1" dirty="0">
                  <a:solidFill>
                    <a:srgbClr val="FFC000"/>
                  </a:solidFill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BE7F4D-F8A8-4945-9B0C-45C13489A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090" y="2345017"/>
                <a:ext cx="1091581" cy="5540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BF3469-C100-B74E-AF46-53B014CAA826}"/>
                  </a:ext>
                </a:extLst>
              </p:cNvPr>
              <p:cNvSpPr txBox="1"/>
              <p:nvPr/>
            </p:nvSpPr>
            <p:spPr>
              <a:xfrm>
                <a:off x="3524939" y="2336665"/>
                <a:ext cx="1091581" cy="554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933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𝒙</m:t>
                          </m:r>
                        </m:e>
                        <m:sup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𝟑</m:t>
                          </m:r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933" b="1" dirty="0">
                  <a:solidFill>
                    <a:srgbClr val="FFC000"/>
                  </a:solidFill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BF3469-C100-B74E-AF46-53B014CAA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939" y="2336665"/>
                <a:ext cx="1091581" cy="5540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36AD766-E850-6F47-95D4-177283234CA7}"/>
              </a:ext>
            </a:extLst>
          </p:cNvPr>
          <p:cNvSpPr txBox="1"/>
          <p:nvPr/>
        </p:nvSpPr>
        <p:spPr>
          <a:xfrm>
            <a:off x="4719088" y="2305051"/>
            <a:ext cx="561372" cy="543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33" b="1" dirty="0">
                <a:solidFill>
                  <a:srgbClr val="FFC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3B9D6F-9497-CF4B-819D-544DDD823532}"/>
                  </a:ext>
                </a:extLst>
              </p:cNvPr>
              <p:cNvSpPr txBox="1"/>
              <p:nvPr/>
            </p:nvSpPr>
            <p:spPr>
              <a:xfrm>
                <a:off x="5092646" y="2305050"/>
                <a:ext cx="1091581" cy="554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933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𝒙</m:t>
                          </m:r>
                        </m:e>
                        <m:sup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𝟗</m:t>
                          </m:r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933" b="1" dirty="0">
                  <a:solidFill>
                    <a:srgbClr val="FFC000"/>
                  </a:solidFill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3B9D6F-9497-CF4B-819D-544DDD823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646" y="2305050"/>
                <a:ext cx="1091581" cy="5540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63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ABBEE-813B-D14F-81E7-3E6FD83A4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524" y="2625603"/>
            <a:ext cx="11201513" cy="1240140"/>
          </a:xfrm>
        </p:spPr>
        <p:txBody>
          <a:bodyPr/>
          <a:lstStyle/>
          <a:p>
            <a:r>
              <a:rPr lang="en-US" dirty="0"/>
              <a:t>Recurrent Neural Networks (RNN)</a:t>
            </a:r>
          </a:p>
        </p:txBody>
      </p:sp>
    </p:spTree>
    <p:extLst>
      <p:ext uri="{BB962C8B-B14F-4D97-AF65-F5344CB8AC3E}">
        <p14:creationId xmlns:p14="http://schemas.microsoft.com/office/powerpoint/2010/main" val="2631784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F1859-1601-834D-A73C-3E7370D2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Data – MLP -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0DC88-29D6-AE47-A503-C614FD258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 Length Inputs</a:t>
            </a:r>
          </a:p>
          <a:p>
            <a:r>
              <a:rPr lang="en-US" dirty="0"/>
              <a:t>Memory / Context</a:t>
            </a:r>
          </a:p>
          <a:p>
            <a:r>
              <a:rPr lang="en-US" dirty="0"/>
              <a:t>Too complex, too many parameters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CD3E6-4AB1-0D4B-A390-96ABD1122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864" y="3670301"/>
            <a:ext cx="8243697" cy="28694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CA89D4-4C2E-C242-8736-54C15FA0FB06}"/>
              </a:ext>
            </a:extLst>
          </p:cNvPr>
          <p:cNvSpPr txBox="1"/>
          <p:nvPr/>
        </p:nvSpPr>
        <p:spPr>
          <a:xfrm>
            <a:off x="7629525" y="6539760"/>
            <a:ext cx="439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 - </a:t>
            </a:r>
            <a:r>
              <a:rPr lang="en-US" dirty="0">
                <a:hlinkClick r:id="rId4"/>
              </a:rPr>
              <a:t>https://tinyurl.com/ydf72mq6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692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7B466-95A5-8048-941E-922FE2AF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726F79-5743-F74C-B510-64529A9E6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57838" y="1290596"/>
            <a:ext cx="6062661" cy="2868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A90B48-19B0-0441-B03A-E10DB3876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988" y="4373768"/>
            <a:ext cx="7275511" cy="212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062D3F-82CC-5044-8969-258077922257}"/>
              </a:ext>
            </a:extLst>
          </p:cNvPr>
          <p:cNvSpPr txBox="1"/>
          <p:nvPr/>
        </p:nvSpPr>
        <p:spPr>
          <a:xfrm>
            <a:off x="571501" y="1450476"/>
            <a:ext cx="648811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Terminologies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Time Step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RNN Cell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Unrolled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Variable Length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Memory / Context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Less Parameters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9BCA0B-6FD9-9245-B25D-EDDD44417514}"/>
              </a:ext>
            </a:extLst>
          </p:cNvPr>
          <p:cNvSpPr txBox="1"/>
          <p:nvPr/>
        </p:nvSpPr>
        <p:spPr>
          <a:xfrm>
            <a:off x="7982743" y="6525002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 - </a:t>
            </a:r>
            <a:r>
              <a:rPr lang="en-US" dirty="0">
                <a:hlinkClick r:id="rId5"/>
              </a:rPr>
              <a:t>https://tinyurl.com/q6dcybc/</a:t>
            </a:r>
            <a:r>
              <a:rPr lang="en-US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13E86D-EC91-D44D-A2F7-7DAA953AD7DD}"/>
              </a:ext>
            </a:extLst>
          </p:cNvPr>
          <p:cNvSpPr txBox="1"/>
          <p:nvPr/>
        </p:nvSpPr>
        <p:spPr>
          <a:xfrm rot="20634010">
            <a:off x="901705" y="5435149"/>
            <a:ext cx="2310858" cy="784830"/>
          </a:xfrm>
          <a:prstGeom prst="rect">
            <a:avLst/>
          </a:prstGeom>
          <a:solidFill>
            <a:schemeClr val="accent1"/>
          </a:solidFill>
          <a:ln cap="rnd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4500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82582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0FA2-CC1F-4343-84A5-73D7D7FE7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28A2F-3AEF-5F48-9D8B-36E0025D1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89" indent="-457189"/>
            <a:r>
              <a:rPr lang="en-US" dirty="0"/>
              <a:t>Motivation – Sequence Models</a:t>
            </a:r>
          </a:p>
          <a:p>
            <a:pPr marL="457189" indent="-457189"/>
            <a:r>
              <a:rPr lang="en-US" dirty="0"/>
              <a:t>Natural Language Processing – Basics</a:t>
            </a:r>
          </a:p>
          <a:p>
            <a:pPr marL="457189" indent="-457189"/>
            <a:r>
              <a:rPr lang="en-US" dirty="0"/>
              <a:t>Recurrent Neural Networks (RNN)</a:t>
            </a:r>
          </a:p>
          <a:p>
            <a:pPr marL="457189" indent="-457189"/>
            <a:r>
              <a:rPr lang="en-US" dirty="0"/>
              <a:t>Long Short Term Memory (LSTM)</a:t>
            </a:r>
          </a:p>
          <a:p>
            <a:pPr marL="457189" indent="-457189"/>
            <a:r>
              <a:rPr lang="en-US" dirty="0"/>
              <a:t>Lab – Sentiment Analysis</a:t>
            </a:r>
          </a:p>
          <a:p>
            <a:pPr marL="457189" indent="-457189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97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5185-719D-9744-B5E5-378A8AC12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– Long Range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07AF8-B07C-FD48-B7BA-EA0AC1B76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Cat</a:t>
            </a:r>
            <a:r>
              <a:rPr lang="en-US" dirty="0">
                <a:solidFill>
                  <a:schemeClr val="accent2"/>
                </a:solidFill>
              </a:rPr>
              <a:t> ate stomach full, ….., </a:t>
            </a:r>
            <a:r>
              <a:rPr lang="en-US" dirty="0">
                <a:solidFill>
                  <a:srgbClr val="FFC000"/>
                </a:solidFill>
              </a:rPr>
              <a:t>was</a:t>
            </a:r>
            <a:r>
              <a:rPr lang="en-US" dirty="0">
                <a:solidFill>
                  <a:schemeClr val="accent2"/>
                </a:solidFill>
              </a:rPr>
              <a:t> sleeping on the bed.</a:t>
            </a: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Cats</a:t>
            </a:r>
            <a:r>
              <a:rPr lang="en-US" dirty="0">
                <a:solidFill>
                  <a:schemeClr val="accent2"/>
                </a:solidFill>
              </a:rPr>
              <a:t> ate stomach full, ….., </a:t>
            </a:r>
            <a:r>
              <a:rPr lang="en-US" dirty="0">
                <a:solidFill>
                  <a:srgbClr val="FFC000"/>
                </a:solidFill>
              </a:rPr>
              <a:t>were</a:t>
            </a:r>
            <a:r>
              <a:rPr lang="en-US" dirty="0">
                <a:solidFill>
                  <a:schemeClr val="accent2"/>
                </a:solidFill>
              </a:rPr>
              <a:t> sleeping on the bed.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Problem: </a:t>
            </a:r>
            <a:r>
              <a:rPr lang="en-US" dirty="0"/>
              <a:t>Assuming the sequence is long, it will be hard to “memorize” or “capture” the long-range singular/plural dependencies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Solution: </a:t>
            </a:r>
            <a:r>
              <a:rPr lang="en-US" dirty="0"/>
              <a:t>Have some memory by passing on some extra information?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37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28DD-E758-6A47-A941-E6EE3D279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 (LSTM)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296AB9-9C47-BA4C-AC24-82BCB2E801F6}"/>
              </a:ext>
            </a:extLst>
          </p:cNvPr>
          <p:cNvSpPr txBox="1"/>
          <p:nvPr/>
        </p:nvSpPr>
        <p:spPr>
          <a:xfrm>
            <a:off x="6133743" y="1619214"/>
            <a:ext cx="59496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3 Inputs: </a:t>
            </a:r>
            <a:r>
              <a:rPr lang="en-US" sz="2400" dirty="0"/>
              <a:t>Previous</a:t>
            </a:r>
            <a:r>
              <a:rPr lang="en-US" sz="2400" b="1" dirty="0"/>
              <a:t> </a:t>
            </a:r>
            <a:r>
              <a:rPr lang="en-US" sz="2400" dirty="0"/>
              <a:t>cell hidden state, memory(cell) state, x&lt;t&gt;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2 Outputs</a:t>
            </a:r>
            <a:r>
              <a:rPr lang="en-US" sz="2400" dirty="0"/>
              <a:t>: Memory, New hidden state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8D3A27-372B-7E4F-A962-35A70B7A2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2240"/>
            <a:ext cx="4305300" cy="46611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2C7A85-3CC4-6944-8B2A-E41580EDA321}"/>
              </a:ext>
            </a:extLst>
          </p:cNvPr>
          <p:cNvSpPr txBox="1"/>
          <p:nvPr/>
        </p:nvSpPr>
        <p:spPr>
          <a:xfrm>
            <a:off x="7982743" y="6525002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 - </a:t>
            </a:r>
            <a:r>
              <a:rPr lang="en-US" dirty="0">
                <a:hlinkClick r:id="rId4"/>
              </a:rPr>
              <a:t>https://tinyurl.com/q6dcybc/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6849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28DD-E758-6A47-A941-E6EE3D279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 (LSTM)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296AB9-9C47-BA4C-AC24-82BCB2E801F6}"/>
              </a:ext>
            </a:extLst>
          </p:cNvPr>
          <p:cNvSpPr txBox="1"/>
          <p:nvPr/>
        </p:nvSpPr>
        <p:spPr>
          <a:xfrm>
            <a:off x="6133743" y="1619214"/>
            <a:ext cx="5949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3 Inputs: </a:t>
            </a:r>
            <a:r>
              <a:rPr lang="en-US" sz="2400" dirty="0"/>
              <a:t>Hidden State, Memory(Cell) State, x&lt;t&gt;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Information Highway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F5204-E277-E949-9126-A417FBED3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5" y="1619214"/>
            <a:ext cx="5589609" cy="3675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08D182-31CC-9449-A54B-74721C601772}"/>
              </a:ext>
            </a:extLst>
          </p:cNvPr>
          <p:cNvSpPr txBox="1"/>
          <p:nvPr/>
        </p:nvSpPr>
        <p:spPr>
          <a:xfrm>
            <a:off x="7982743" y="6525002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 - </a:t>
            </a:r>
            <a:r>
              <a:rPr lang="en-US" dirty="0">
                <a:hlinkClick r:id="rId4"/>
              </a:rPr>
              <a:t>https://tinyurl.com/q6dcybc/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6030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28DD-E758-6A47-A941-E6EE3D279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 (LSTM)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296AB9-9C47-BA4C-AC24-82BCB2E801F6}"/>
              </a:ext>
            </a:extLst>
          </p:cNvPr>
          <p:cNvSpPr txBox="1"/>
          <p:nvPr/>
        </p:nvSpPr>
        <p:spPr>
          <a:xfrm>
            <a:off x="6133743" y="1619214"/>
            <a:ext cx="59496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3 Inputs: </a:t>
            </a:r>
            <a:r>
              <a:rPr lang="en-US" sz="2400" dirty="0"/>
              <a:t>Hidden State, Memory(Cell) State, x&lt;t&gt;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Information Highway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Forget Gate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3B4B7-FCF3-6041-9B62-5D49CDB86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46" y="1690688"/>
            <a:ext cx="5648804" cy="3675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F0F792-9005-074A-ACD4-46923CEA18B9}"/>
              </a:ext>
            </a:extLst>
          </p:cNvPr>
          <p:cNvSpPr txBox="1"/>
          <p:nvPr/>
        </p:nvSpPr>
        <p:spPr>
          <a:xfrm>
            <a:off x="7982743" y="6525002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 - </a:t>
            </a:r>
            <a:r>
              <a:rPr lang="en-US" dirty="0">
                <a:hlinkClick r:id="rId4"/>
              </a:rPr>
              <a:t>https://tinyurl.com/q6dcybc/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413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28DD-E758-6A47-A941-E6EE3D279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 (LSTM)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296AB9-9C47-BA4C-AC24-82BCB2E801F6}"/>
              </a:ext>
            </a:extLst>
          </p:cNvPr>
          <p:cNvSpPr txBox="1"/>
          <p:nvPr/>
        </p:nvSpPr>
        <p:spPr>
          <a:xfrm>
            <a:off x="6133743" y="1619214"/>
            <a:ext cx="59496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3 Inputs: </a:t>
            </a:r>
            <a:r>
              <a:rPr lang="en-US" sz="2400" dirty="0"/>
              <a:t>Hidden State, Memory(Cell) State, x&lt;t&gt;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Information Highway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Forget Gate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Input Gate – Candidate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552D3A-5A19-4A4C-BE6A-0BF9013B3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46" y="1690688"/>
            <a:ext cx="5595193" cy="3616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52E4F1-815C-394F-9033-9E480F1D7A24}"/>
              </a:ext>
            </a:extLst>
          </p:cNvPr>
          <p:cNvSpPr txBox="1"/>
          <p:nvPr/>
        </p:nvSpPr>
        <p:spPr>
          <a:xfrm>
            <a:off x="7982743" y="6525002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 - </a:t>
            </a:r>
            <a:r>
              <a:rPr lang="en-US" dirty="0">
                <a:hlinkClick r:id="rId4"/>
              </a:rPr>
              <a:t>https://tinyurl.com/q6dcybc/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236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28DD-E758-6A47-A941-E6EE3D279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 (LSTM)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296AB9-9C47-BA4C-AC24-82BCB2E801F6}"/>
              </a:ext>
            </a:extLst>
          </p:cNvPr>
          <p:cNvSpPr txBox="1"/>
          <p:nvPr/>
        </p:nvSpPr>
        <p:spPr>
          <a:xfrm>
            <a:off x="6133743" y="1619214"/>
            <a:ext cx="59496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3 Inputs: </a:t>
            </a:r>
            <a:r>
              <a:rPr lang="en-US" sz="2400" dirty="0"/>
              <a:t>Hidden State, Memory(Cell) State, x&lt;t&gt;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Information Highway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Forget Gate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Input Gate – Candidate output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Output Gate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2 Outputs</a:t>
            </a:r>
            <a:r>
              <a:rPr lang="en-US" sz="2400" dirty="0"/>
              <a:t>: Memory (Long Term Dependencies), New hidden state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E0CD6-86B4-3C43-BD37-49083EC32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95" y="1619214"/>
            <a:ext cx="5595193" cy="37188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288E37-0E11-5045-AF03-59FF7A637406}"/>
              </a:ext>
            </a:extLst>
          </p:cNvPr>
          <p:cNvSpPr txBox="1"/>
          <p:nvPr/>
        </p:nvSpPr>
        <p:spPr>
          <a:xfrm>
            <a:off x="7982743" y="6525002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 - </a:t>
            </a:r>
            <a:r>
              <a:rPr lang="en-US" dirty="0">
                <a:hlinkClick r:id="rId4"/>
              </a:rPr>
              <a:t>https://tinyurl.com/q6dcybc/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4544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4D6B9-FEC9-534C-BC33-E29ED9DA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DBDFB-B8E9-0146-84D2-5B93BB0B1B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Representing a sentence: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C000"/>
                            </a:solidFill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solidFill>
                              <a:srgbClr val="FFC000"/>
                            </a:solidFill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rgbClr val="FFC000"/>
                            </a:solidFill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FFC000"/>
                            </a:solidFill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C000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……..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C000"/>
                            </a:solidFill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solidFill>
                              <a:srgbClr val="FFC000"/>
                            </a:solidFill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𝟗</m:t>
                        </m:r>
                        <m:r>
                          <a:rPr lang="en-US" b="1" i="1">
                            <a:solidFill>
                              <a:srgbClr val="FFC000"/>
                            </a:solidFill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Recurrent Neural Networks (RNN): Context</a:t>
                </a:r>
              </a:p>
              <a:p>
                <a:r>
                  <a:rPr lang="en-US" dirty="0"/>
                  <a:t>Long Short Term Memory (LSTM): Information highway, Gates, Memory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DBDFB-B8E9-0146-84D2-5B93BB0B1B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76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7029A0-7F34-FF4D-9E5D-9D2511799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618" y="2591646"/>
            <a:ext cx="11349657" cy="1236377"/>
          </a:xfrm>
        </p:spPr>
        <p:txBody>
          <a:bodyPr anchor="ctr"/>
          <a:lstStyle/>
          <a:p>
            <a:pPr algn="ctr"/>
            <a:r>
              <a:rPr lang="en-US" sz="3733" dirty="0"/>
              <a:t>Lab Time!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89378C-4EC8-5D42-B447-8124AA686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023" y="892408"/>
            <a:ext cx="3310608" cy="463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7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2AC6-EBC2-9041-96E7-AD336AD53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7A6E2-B998-8744-AFC4-87F786788BBC}"/>
              </a:ext>
            </a:extLst>
          </p:cNvPr>
          <p:cNvSpPr txBox="1"/>
          <p:nvPr/>
        </p:nvSpPr>
        <p:spPr>
          <a:xfrm>
            <a:off x="1464622" y="1603477"/>
            <a:ext cx="926275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A popular application of Natural Language Processing (NLP) that classifies text or speech into a positive or negative feeling.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4B9774-5A3A-1542-84A8-A44167911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6341"/>
            <a:ext cx="12192000" cy="30937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011468-0CAE-AB43-86F0-B02DFAE42EFD}"/>
              </a:ext>
            </a:extLst>
          </p:cNvPr>
          <p:cNvSpPr txBox="1"/>
          <p:nvPr/>
        </p:nvSpPr>
        <p:spPr>
          <a:xfrm>
            <a:off x="8001000" y="6488668"/>
            <a:ext cx="438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Credits- </a:t>
            </a:r>
            <a:r>
              <a:rPr lang="en-US" dirty="0">
                <a:hlinkClick r:id="rId4"/>
              </a:rPr>
              <a:t>https://tinyurl.com/y7wsgp4b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97495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031C-CD48-7844-9745-271E18173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FC021-1430-4D43-8059-76AE5732A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89" indent="-457189"/>
            <a:r>
              <a:rPr lang="en-US" dirty="0">
                <a:hlinkClick r:id="rId3"/>
              </a:rPr>
              <a:t>http://ai.stanford.edu/~amaas/data/sentiment/aclImdb_v1.tar.gz</a:t>
            </a:r>
            <a:r>
              <a:rPr lang="en-US" dirty="0"/>
              <a:t> </a:t>
            </a:r>
          </a:p>
          <a:p>
            <a:pPr marL="457189" indent="-457189"/>
            <a:r>
              <a:rPr lang="en-US" dirty="0"/>
              <a:t>~12,500 positive movie reviews</a:t>
            </a:r>
          </a:p>
          <a:p>
            <a:pPr marL="457189" indent="-457189"/>
            <a:r>
              <a:rPr lang="en-US" dirty="0"/>
              <a:t>~12,500 negative movie reviews</a:t>
            </a:r>
          </a:p>
          <a:p>
            <a:pPr marL="457189" indent="-457189"/>
            <a:r>
              <a:rPr lang="en-US" dirty="0"/>
              <a:t>~17,500 samples for training</a:t>
            </a:r>
          </a:p>
          <a:p>
            <a:pPr marL="457189" indent="-457189"/>
            <a:r>
              <a:rPr lang="en-US" dirty="0"/>
              <a:t>~7,500 samples for testing</a:t>
            </a:r>
          </a:p>
          <a:p>
            <a:pPr marL="457189" indent="-457189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A8D4858-2D85-E943-994A-C359056DA7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054562"/>
              </p:ext>
            </p:extLst>
          </p:nvPr>
        </p:nvGraphicFramePr>
        <p:xfrm>
          <a:off x="918356" y="4953440"/>
          <a:ext cx="10307784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153892">
                  <a:extLst>
                    <a:ext uri="{9D8B030D-6E8A-4147-A177-3AD203B41FA5}">
                      <a16:colId xmlns:a16="http://schemas.microsoft.com/office/drawing/2014/main" val="4034016047"/>
                    </a:ext>
                  </a:extLst>
                </a:gridCol>
                <a:gridCol w="5153892">
                  <a:extLst>
                    <a:ext uri="{9D8B030D-6E8A-4147-A177-3AD203B41FA5}">
                      <a16:colId xmlns:a16="http://schemas.microsoft.com/office/drawing/2014/main" val="2182840949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r>
                        <a:rPr lang="en-US" sz="2400" dirty="0"/>
                        <a:t>Positive reviews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Negative reviews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75211508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"this was an awesome movie!"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”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 just could not watch it till the end."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912031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141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0C185-07E5-F843-9C17-4F8F15E2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Sequence Models</a:t>
            </a:r>
          </a:p>
        </p:txBody>
      </p:sp>
    </p:spTree>
    <p:extLst>
      <p:ext uri="{BB962C8B-B14F-4D97-AF65-F5344CB8AC3E}">
        <p14:creationId xmlns:p14="http://schemas.microsoft.com/office/powerpoint/2010/main" val="1700165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AF1AF-8AAF-E748-A24D-1471F1223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Gluon NLP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249F7-BCC5-4040-B8BF-58336DF7B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189" indent="-457189"/>
            <a:r>
              <a:rPr lang="en-US" dirty="0">
                <a:hlinkClick r:id="rId2"/>
              </a:rPr>
              <a:t>https://gluon-nlp.mxnet.io/</a:t>
            </a:r>
            <a:endParaRPr lang="en-US" dirty="0"/>
          </a:p>
          <a:p>
            <a:pPr marL="457189" indent="-457189"/>
            <a:r>
              <a:rPr lang="en-US" dirty="0"/>
              <a:t>Extension on top of Gluon</a:t>
            </a:r>
          </a:p>
          <a:p>
            <a:pPr marL="457189" indent="-457189"/>
            <a:r>
              <a:rPr lang="en-US" dirty="0"/>
              <a:t>State of the Art (SOTA) deep learning models</a:t>
            </a:r>
          </a:p>
          <a:p>
            <a:pPr marL="1447764" lvl="1" indent="-457189"/>
            <a:r>
              <a:rPr lang="en-US" dirty="0"/>
              <a:t>Scripts</a:t>
            </a:r>
          </a:p>
          <a:p>
            <a:pPr marL="1447764" lvl="1" indent="-457189"/>
            <a:r>
              <a:rPr lang="en-US" dirty="0"/>
              <a:t>Model Zoo</a:t>
            </a:r>
          </a:p>
          <a:p>
            <a:pPr marL="457189" indent="-457189"/>
            <a:r>
              <a:rPr lang="en-US" dirty="0"/>
              <a:t>High-Level APIs and Abstractions tailored for NLP</a:t>
            </a:r>
          </a:p>
          <a:p>
            <a:pPr marL="1447764" lvl="1" indent="-457189"/>
            <a:r>
              <a:rPr lang="en-US" dirty="0"/>
              <a:t>Vocabulary, Embedding</a:t>
            </a:r>
          </a:p>
          <a:p>
            <a:pPr marL="1447764" lvl="1" indent="-457189"/>
            <a:r>
              <a:rPr lang="en-US" dirty="0"/>
              <a:t>Data Loading, Data Pre-Processing, Data Iterators</a:t>
            </a:r>
          </a:p>
          <a:p>
            <a:pPr marL="1447764" lvl="1" indent="-457189"/>
            <a:r>
              <a:rPr lang="en-US" dirty="0"/>
              <a:t>Operators, Loss Functions</a:t>
            </a:r>
          </a:p>
          <a:p>
            <a:pPr marL="457189" indent="-457189"/>
            <a:endParaRPr lang="en-US" dirty="0"/>
          </a:p>
          <a:p>
            <a:pPr marL="457189" indent="-457189"/>
            <a:endParaRPr lang="en-US" dirty="0"/>
          </a:p>
          <a:p>
            <a:pPr marL="457189" indent="-457189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12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F256476-2FF3-E249-AFD2-4E6678759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18" y="2653380"/>
            <a:ext cx="11349657" cy="1236377"/>
          </a:xfrm>
        </p:spPr>
        <p:txBody>
          <a:bodyPr anchor="ctr"/>
          <a:lstStyle/>
          <a:p>
            <a:pPr algn="ctr"/>
            <a:r>
              <a:rPr lang="en-US" b="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2882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1" y="182881"/>
            <a:ext cx="12114196" cy="1325563"/>
          </a:xfrm>
        </p:spPr>
        <p:txBody>
          <a:bodyPr anchor="t"/>
          <a:lstStyle/>
          <a:p>
            <a:r>
              <a:rPr lang="en-US" dirty="0"/>
              <a:t>Applications with Sequence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29" y="-39299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0" name="Group 99"/>
          <p:cNvGrpSpPr/>
          <p:nvPr/>
        </p:nvGrpSpPr>
        <p:grpSpPr>
          <a:xfrm>
            <a:off x="178996" y="1309433"/>
            <a:ext cx="11308945" cy="1757362"/>
            <a:chOff x="178994" y="731501"/>
            <a:chExt cx="11308945" cy="1757363"/>
          </a:xfrm>
        </p:grpSpPr>
        <p:sp>
          <p:nvSpPr>
            <p:cNvPr id="9" name="TextBox 8"/>
            <p:cNvSpPr txBox="1"/>
            <p:nvPr/>
          </p:nvSpPr>
          <p:spPr>
            <a:xfrm>
              <a:off x="178994" y="1305849"/>
              <a:ext cx="2977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2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/>
            <a:srcRect l="-1" t="24417" r="40431" b="17652"/>
            <a:stretch/>
          </p:blipFill>
          <p:spPr>
            <a:xfrm>
              <a:off x="4334377" y="731501"/>
              <a:ext cx="2589257" cy="175736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452696" y="1167772"/>
              <a:ext cx="30352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“Alexa. Tell me a joke!”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7514169" y="1521715"/>
              <a:ext cx="62247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178996" y="5205386"/>
            <a:ext cx="11308945" cy="707886"/>
            <a:chOff x="178994" y="3037197"/>
            <a:chExt cx="11308945" cy="707886"/>
          </a:xfrm>
        </p:grpSpPr>
        <p:sp>
          <p:nvSpPr>
            <p:cNvPr id="67" name="TextBox 66"/>
            <p:cNvSpPr txBox="1"/>
            <p:nvPr/>
          </p:nvSpPr>
          <p:spPr>
            <a:xfrm>
              <a:off x="178994" y="3160306"/>
              <a:ext cx="36070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Sentiment classification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21857" y="3037197"/>
              <a:ext cx="3214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“There is nothing to like in this movie.”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7514169" y="3399076"/>
              <a:ext cx="62247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9182935" y="3266545"/>
              <a:ext cx="2305004" cy="377607"/>
              <a:chOff x="8533045" y="3242433"/>
              <a:chExt cx="2305004" cy="377607"/>
            </a:xfrm>
          </p:grpSpPr>
          <p:sp>
            <p:nvSpPr>
              <p:cNvPr id="71" name="5-Point Star 70"/>
              <p:cNvSpPr/>
              <p:nvPr/>
            </p:nvSpPr>
            <p:spPr>
              <a:xfrm>
                <a:off x="8533045" y="3247680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72" name="5-Point Star 71"/>
              <p:cNvSpPr/>
              <p:nvPr/>
            </p:nvSpPr>
            <p:spPr>
              <a:xfrm>
                <a:off x="9009284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73" name="5-Point Star 72"/>
              <p:cNvSpPr/>
              <p:nvPr/>
            </p:nvSpPr>
            <p:spPr>
              <a:xfrm>
                <a:off x="9485522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74" name="5-Point Star 73"/>
              <p:cNvSpPr/>
              <p:nvPr/>
            </p:nvSpPr>
            <p:spPr>
              <a:xfrm>
                <a:off x="9961760" y="3247737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75" name="5-Point Star 74"/>
              <p:cNvSpPr/>
              <p:nvPr/>
            </p:nvSpPr>
            <p:spPr>
              <a:xfrm>
                <a:off x="10437999" y="3242433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  <p:grpSp>
        <p:nvGrpSpPr>
          <p:cNvPr id="104" name="Group 103"/>
          <p:cNvGrpSpPr/>
          <p:nvPr/>
        </p:nvGrpSpPr>
        <p:grpSpPr>
          <a:xfrm>
            <a:off x="185067" y="3782148"/>
            <a:ext cx="11856975" cy="718504"/>
            <a:chOff x="185066" y="4828043"/>
            <a:chExt cx="11856975" cy="718506"/>
          </a:xfrm>
        </p:grpSpPr>
        <p:sp>
          <p:nvSpPr>
            <p:cNvPr id="82" name="TextBox 81"/>
            <p:cNvSpPr txBox="1"/>
            <p:nvPr/>
          </p:nvSpPr>
          <p:spPr>
            <a:xfrm>
              <a:off x="185066" y="4838662"/>
              <a:ext cx="3076483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87411" y="4828043"/>
              <a:ext cx="3483185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Voulez-vous chanter avec moi?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7514169" y="5086150"/>
              <a:ext cx="62247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8558856" y="4838662"/>
              <a:ext cx="3483185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Do you want to sing with me?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9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A529-39C1-AE43-BB6B-9E08833B0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v/s Sequence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962A88-62DA-A348-8634-1107B4090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2212" y="1601245"/>
            <a:ext cx="4652211" cy="38214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66F314-0A3B-A348-97F4-08A6A42E7DD2}"/>
              </a:ext>
            </a:extLst>
          </p:cNvPr>
          <p:cNvSpPr txBox="1"/>
          <p:nvPr/>
        </p:nvSpPr>
        <p:spPr>
          <a:xfrm rot="20634010">
            <a:off x="8148510" y="3963491"/>
            <a:ext cx="1423788" cy="523220"/>
          </a:xfrm>
          <a:prstGeom prst="rect">
            <a:avLst/>
          </a:prstGeom>
          <a:solidFill>
            <a:schemeClr val="accent1"/>
          </a:solidFill>
          <a:ln cap="rnd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Context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0824A-3E19-8B46-8E7A-4C5B31859203}"/>
              </a:ext>
            </a:extLst>
          </p:cNvPr>
          <p:cNvSpPr txBox="1"/>
          <p:nvPr/>
        </p:nvSpPr>
        <p:spPr>
          <a:xfrm rot="20950791">
            <a:off x="1069736" y="5817632"/>
            <a:ext cx="3437159" cy="523220"/>
          </a:xfrm>
          <a:prstGeom prst="rect">
            <a:avLst/>
          </a:prstGeom>
          <a:solidFill>
            <a:schemeClr val="accent1"/>
          </a:solidFill>
          <a:ln cap="rnd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Pattern Recognition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42A5-8A54-AB4E-A86A-83F5ACA9E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662" y="1601245"/>
            <a:ext cx="6302126" cy="1956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B2D995-DDBD-E345-9ABA-75F0D813C569}"/>
              </a:ext>
            </a:extLst>
          </p:cNvPr>
          <p:cNvSpPr txBox="1"/>
          <p:nvPr/>
        </p:nvSpPr>
        <p:spPr>
          <a:xfrm>
            <a:off x="4675856" y="6474158"/>
            <a:ext cx="7805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Credits - </a:t>
            </a:r>
            <a:r>
              <a:rPr lang="en-US" dirty="0">
                <a:hlinkClick r:id="rId5"/>
              </a:rPr>
              <a:t>https://tinyurl.com/yc8twa8o</a:t>
            </a:r>
            <a:r>
              <a:rPr lang="en-US" dirty="0"/>
              <a:t>; </a:t>
            </a:r>
            <a:r>
              <a:rPr lang="en-US" dirty="0">
                <a:hlinkClick r:id="rId6"/>
              </a:rPr>
              <a:t>https://tinyurl.com/y725b7bg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2145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64C0-BC1E-B44F-A521-F14FD039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525" y="2625603"/>
            <a:ext cx="10952275" cy="1240140"/>
          </a:xfrm>
        </p:spPr>
        <p:txBody>
          <a:bodyPr/>
          <a:lstStyle/>
          <a:p>
            <a:r>
              <a:rPr lang="en-US" sz="4000" dirty="0"/>
              <a:t>Natural Language Processing - Basics</a:t>
            </a:r>
          </a:p>
        </p:txBody>
      </p:sp>
    </p:spTree>
    <p:extLst>
      <p:ext uri="{BB962C8B-B14F-4D97-AF65-F5344CB8AC3E}">
        <p14:creationId xmlns:p14="http://schemas.microsoft.com/office/powerpoint/2010/main" val="1792991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3CC4-821E-2343-966A-BB35BC5F4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- One Hot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DEE1E-3D2A-DF47-AA3A-80EB195F5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89" indent="-457189"/>
            <a:r>
              <a:rPr lang="en-US" sz="3733" b="1" dirty="0"/>
              <a:t>Vocabulary</a:t>
            </a:r>
            <a:r>
              <a:rPr lang="en-US" dirty="0"/>
              <a:t> or Dictionary: list of all the words</a:t>
            </a:r>
          </a:p>
          <a:p>
            <a:pPr marL="457189" indent="-457189"/>
            <a:r>
              <a:rPr lang="en-US" sz="3733" b="1" dirty="0"/>
              <a:t>One hot encoded </a:t>
            </a:r>
            <a:r>
              <a:rPr lang="en-US" dirty="0"/>
              <a:t>vector: Word representation</a:t>
            </a:r>
          </a:p>
          <a:p>
            <a:pPr marL="457189" indent="-457189"/>
            <a:endParaRPr lang="en-US" dirty="0"/>
          </a:p>
          <a:p>
            <a:pPr marL="457189" indent="-457189"/>
            <a:endParaRPr lang="en-US" dirty="0"/>
          </a:p>
          <a:p>
            <a:pPr marL="457189" indent="-457189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D9785-DE1D-4E40-8DB9-621EDEB1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56" y="3088815"/>
            <a:ext cx="10432648" cy="3223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9EFF52-8587-8040-A3DE-3071358290D8}"/>
              </a:ext>
            </a:extLst>
          </p:cNvPr>
          <p:cNvSpPr txBox="1"/>
          <p:nvPr/>
        </p:nvSpPr>
        <p:spPr>
          <a:xfrm>
            <a:off x="7807466" y="6488668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 - </a:t>
            </a:r>
            <a:r>
              <a:rPr lang="en-US" dirty="0">
                <a:hlinkClick r:id="rId4"/>
              </a:rPr>
              <a:t>https://tinyurl.com/ya4bu5wv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980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F0BBA-A3EE-1147-AB58-A1BF97D33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– One Hot Vectors - Problems</a:t>
            </a:r>
            <a:endParaRPr lang="en-US" sz="2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6A75B-E2A3-ED40-BC47-0B374A254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52" y="1182377"/>
            <a:ext cx="10940405" cy="47385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Orange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=&gt;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rgbClr val="FFC000"/>
                </a:solidFill>
              </a:rPr>
              <a:t>Fruit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Apple </a:t>
            </a:r>
            <a:r>
              <a:rPr lang="en-US" dirty="0"/>
              <a:t>=&gt;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_____?</a:t>
            </a:r>
          </a:p>
          <a:p>
            <a:endParaRPr lang="en-US" dirty="0"/>
          </a:p>
          <a:p>
            <a:pPr marL="457189" indent="-457189"/>
            <a:r>
              <a:rPr lang="en-US" b="1" dirty="0"/>
              <a:t>Problems</a:t>
            </a:r>
          </a:p>
          <a:p>
            <a:pPr marL="1447764" lvl="1" indent="-457189"/>
            <a:r>
              <a:rPr lang="en-US" dirty="0"/>
              <a:t>Relations are not captured</a:t>
            </a:r>
          </a:p>
          <a:p>
            <a:pPr marL="1447764" lvl="1" indent="-457189"/>
            <a:r>
              <a:rPr lang="en-US" dirty="0"/>
              <a:t>No Generalization</a:t>
            </a:r>
          </a:p>
          <a:p>
            <a:pPr marL="457189" indent="-457189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36267-4953-D14B-A899-C3624B0E2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151" y="1690688"/>
            <a:ext cx="1836485" cy="35076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54BDD0-DD01-6E4E-A1FA-B899649CD4CF}"/>
              </a:ext>
            </a:extLst>
          </p:cNvPr>
          <p:cNvSpPr txBox="1"/>
          <p:nvPr/>
        </p:nvSpPr>
        <p:spPr>
          <a:xfrm>
            <a:off x="7429500" y="6429256"/>
            <a:ext cx="439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 - </a:t>
            </a:r>
            <a:r>
              <a:rPr lang="en-US" dirty="0">
                <a:hlinkClick r:id="rId4"/>
              </a:rPr>
              <a:t>https://tinyurl.com/ydf72mq6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C1BE82-C678-8541-8969-210E64C6710F}"/>
              </a:ext>
            </a:extLst>
          </p:cNvPr>
          <p:cNvSpPr txBox="1"/>
          <p:nvPr/>
        </p:nvSpPr>
        <p:spPr>
          <a:xfrm>
            <a:off x="7928811" y="5383498"/>
            <a:ext cx="274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10,000 word Vocabulary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7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A99E-C7D7-B64B-B61B-9DC95B97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- Embeddings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B11595-6862-6E4F-8C51-41D8E13DB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004"/>
            <a:ext cx="10515600" cy="4351338"/>
          </a:xfrm>
        </p:spPr>
        <p:txBody>
          <a:bodyPr/>
          <a:lstStyle/>
          <a:p>
            <a:pPr marL="457189" indent="-457189"/>
            <a:r>
              <a:rPr lang="en-US" dirty="0"/>
              <a:t>4 Dimension (Features) Embedding</a:t>
            </a:r>
          </a:p>
          <a:p>
            <a:pPr marL="457189" indent="-457189"/>
            <a:r>
              <a:rPr lang="en-US" dirty="0"/>
              <a:t>Each word is a vector of these 4 features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Orange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=&gt;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rgbClr val="FFC000"/>
                </a:solidFill>
              </a:rPr>
              <a:t>Fruit 	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Apple </a:t>
            </a:r>
            <a:r>
              <a:rPr lang="en-US" dirty="0"/>
              <a:t>=&gt;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rgbClr val="FFFF00"/>
                </a:solidFill>
              </a:rPr>
              <a:t>Fruit</a:t>
            </a:r>
          </a:p>
          <a:p>
            <a:pPr marL="457189" indent="-457189"/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EB8BDC-E8EA-AA49-948E-7A221524D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683" y="3658673"/>
            <a:ext cx="9160933" cy="27479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DD6F3C2-B05B-A049-BECE-3FC107274058}"/>
              </a:ext>
            </a:extLst>
          </p:cNvPr>
          <p:cNvSpPr/>
          <p:nvPr/>
        </p:nvSpPr>
        <p:spPr>
          <a:xfrm>
            <a:off x="2836991" y="3687328"/>
            <a:ext cx="749171" cy="2457113"/>
          </a:xfrm>
          <a:prstGeom prst="roundRect">
            <a:avLst/>
          </a:prstGeom>
          <a:noFill/>
          <a:ln w="25400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5C96BE-8B61-9B44-A88E-FC2D82ABB0C4}"/>
              </a:ext>
            </a:extLst>
          </p:cNvPr>
          <p:cNvSpPr/>
          <p:nvPr/>
        </p:nvSpPr>
        <p:spPr>
          <a:xfrm>
            <a:off x="8056884" y="5643157"/>
            <a:ext cx="2113280" cy="427612"/>
          </a:xfrm>
          <a:prstGeom prst="roundRect">
            <a:avLst/>
          </a:prstGeom>
          <a:noFill/>
          <a:ln w="25400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7ADA1B-630B-DF48-9DF0-2E4934A28046}"/>
              </a:ext>
            </a:extLst>
          </p:cNvPr>
          <p:cNvSpPr txBox="1"/>
          <p:nvPr/>
        </p:nvSpPr>
        <p:spPr>
          <a:xfrm>
            <a:off x="7429500" y="6429256"/>
            <a:ext cx="439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 - </a:t>
            </a:r>
            <a:r>
              <a:rPr lang="en-US" dirty="0">
                <a:hlinkClick r:id="rId4"/>
              </a:rPr>
              <a:t>https://tinyurl.com/ydf72mq6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102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NaveenTheme">
      <a:dk1>
        <a:srgbClr val="FEFFFF"/>
      </a:dk1>
      <a:lt1>
        <a:srgbClr val="2FB2EB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est">
      <a:majorFont>
        <a:latin typeface="Amazon Ember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veen'Template" id="{FDFC20E0-753C-8549-8850-E1879E41EDA5}" vid="{39C3B9EE-40E3-5F46-864F-C7B04F7BA9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337</TotalTime>
  <Words>1599</Words>
  <Application>Microsoft Macintosh PowerPoint</Application>
  <PresentationFormat>Widescreen</PresentationFormat>
  <Paragraphs>257</Paragraphs>
  <Slides>31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Amazon Ember</vt:lpstr>
      <vt:lpstr>Amazon Ember Regular</vt:lpstr>
      <vt:lpstr>Arial</vt:lpstr>
      <vt:lpstr>Calibri</vt:lpstr>
      <vt:lpstr>Cambria Math</vt:lpstr>
      <vt:lpstr>Century Schoolbook</vt:lpstr>
      <vt:lpstr>Office Theme</vt:lpstr>
      <vt:lpstr>PowerPoint Presentation</vt:lpstr>
      <vt:lpstr>Agenda</vt:lpstr>
      <vt:lpstr>Motivation – Sequence Models</vt:lpstr>
      <vt:lpstr>Applications with Sequence Data</vt:lpstr>
      <vt:lpstr>Image v/s Sequence Data</vt:lpstr>
      <vt:lpstr>Natural Language Processing - Basics</vt:lpstr>
      <vt:lpstr>Words - One Hot Vectors</vt:lpstr>
      <vt:lpstr>Words – One Hot Vectors - Problems</vt:lpstr>
      <vt:lpstr>Words - Embeddings</vt:lpstr>
      <vt:lpstr>Words – Embeddings (contd…)</vt:lpstr>
      <vt:lpstr>Embeddings – In Practice</vt:lpstr>
      <vt:lpstr>Language Model</vt:lpstr>
      <vt:lpstr>Summary</vt:lpstr>
      <vt:lpstr>Notations</vt:lpstr>
      <vt:lpstr>Representing a sentence</vt:lpstr>
      <vt:lpstr>Sequence Model - Problem Formulation</vt:lpstr>
      <vt:lpstr>Recurrent Neural Networks (RNN)</vt:lpstr>
      <vt:lpstr>Sequence Data – MLP - Problems</vt:lpstr>
      <vt:lpstr>RNN</vt:lpstr>
      <vt:lpstr>RNN – Long Range Dependencies</vt:lpstr>
      <vt:lpstr>Long Short Term Memory (LSTM)</vt:lpstr>
      <vt:lpstr>Long Short Term Memory (LSTM)</vt:lpstr>
      <vt:lpstr>Long Short Term Memory (LSTM)</vt:lpstr>
      <vt:lpstr>Long Short Term Memory (LSTM)</vt:lpstr>
      <vt:lpstr>Long Short Term Memory (LSTM)</vt:lpstr>
      <vt:lpstr>Summary</vt:lpstr>
      <vt:lpstr>Lab Time!</vt:lpstr>
      <vt:lpstr>Sentiment analysis</vt:lpstr>
      <vt:lpstr>Dataset</vt:lpstr>
      <vt:lpstr>Gluon NLP Toolkit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108</cp:revision>
  <dcterms:created xsi:type="dcterms:W3CDTF">2018-10-28T19:37:01Z</dcterms:created>
  <dcterms:modified xsi:type="dcterms:W3CDTF">2018-10-31T22:12:54Z</dcterms:modified>
</cp:coreProperties>
</file>